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492" r:id="rId5"/>
    <p:sldId id="387" r:id="rId6"/>
    <p:sldId id="493" r:id="rId7"/>
    <p:sldId id="498" r:id="rId8"/>
    <p:sldId id="495" r:id="rId9"/>
    <p:sldId id="496" r:id="rId10"/>
    <p:sldId id="497" r:id="rId11"/>
    <p:sldId id="465" r:id="rId12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 Lymburner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494A"/>
    <a:srgbClr val="7FD3EE"/>
    <a:srgbClr val="FF9E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2277" autoAdjust="0"/>
  </p:normalViewPr>
  <p:slideViewPr>
    <p:cSldViewPr snapToGrid="0">
      <p:cViewPr varScale="1">
        <p:scale>
          <a:sx n="91" d="100"/>
          <a:sy n="91" d="100"/>
        </p:scale>
        <p:origin x="50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70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D2F4B9CE-62CC-F547-9AD5-EB53C434497A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1DCAF94C-0CD6-A04B-A7B9-0FDE6FC27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28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AF263810-B2A2-D846-9C5B-11656963E028}" type="datetimeFigureOut">
              <a:rPr lang="en-US" smtClean="0"/>
              <a:t>2/5/2021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74619A0A-6271-5F4E-8152-D6E2F1375D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9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19A0A-6271-5F4E-8152-D6E2F1375D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53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Ensure to edit for the specific Program that speaks to YOUR position.  Travel Agency Owner,  Travel Agent,  Independent Travel Agent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19A0A-6271-5F4E-8152-D6E2F1375D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Ensure to edit for the specific Program that speaks to YOUR position.  Travel Agency Owner,  Travel Agent,  Independent Travel Agent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619A0A-6271-5F4E-8152-D6E2F1375D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52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Plai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CCFBCF3-8650-C84B-8336-87CF1D4593AD}"/>
              </a:ext>
            </a:extLst>
          </p:cNvPr>
          <p:cNvSpPr/>
          <p:nvPr userDrawn="1"/>
        </p:nvSpPr>
        <p:spPr>
          <a:xfrm>
            <a:off x="102141" y="97277"/>
            <a:ext cx="8939719" cy="4915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0E3B04A4-06E8-CF40-A56B-CD56443AAA6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42950" y="2721328"/>
            <a:ext cx="7667625" cy="371828"/>
          </a:xfrm>
        </p:spPr>
        <p:txBody>
          <a:bodyPr/>
          <a:lstStyle>
            <a:lvl1pPr marL="0" indent="0" algn="ctr">
              <a:buNone/>
              <a:defRPr sz="1800" i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Presented by ACTA  |  Insert Date Here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9EAD26A-BA5F-8349-9FD2-7D9965AF0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778" y="1100743"/>
            <a:ext cx="8184444" cy="874723"/>
          </a:xfrm>
        </p:spPr>
        <p:txBody>
          <a:bodyPr anchor="b">
            <a:noAutofit/>
          </a:bodyPr>
          <a:lstStyle>
            <a:lvl1pPr algn="ctr"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AB178AC-EACA-1F48-8D2E-FD1FCE655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778" y="1939292"/>
            <a:ext cx="8184444" cy="532970"/>
          </a:xfrm>
        </p:spPr>
        <p:txBody>
          <a:bodyPr anchor="t">
            <a:no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D6FD48C-A406-144F-AFDA-C69D8D6882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7711" y="3477690"/>
            <a:ext cx="2308578" cy="121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8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 - Content Befor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A76CF-9A11-6645-A2EE-95DF53663922}"/>
              </a:ext>
            </a:extLst>
          </p:cNvPr>
          <p:cNvSpPr/>
          <p:nvPr userDrawn="1"/>
        </p:nvSpPr>
        <p:spPr>
          <a:xfrm>
            <a:off x="102141" y="97277"/>
            <a:ext cx="8939719" cy="4465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234" y="4685072"/>
            <a:ext cx="4945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2CD4AE40-5042-6643-9308-B4BE4B64C1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45A5C7D-2435-664A-9604-8CA77E26E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233" y="311285"/>
            <a:ext cx="8472195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Insert Slide Title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FD92-DFAD-954F-BD43-0321C1D7A8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4488" y="1035050"/>
            <a:ext cx="8472487" cy="3294063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2500" b="1"/>
            </a:lvl1pPr>
            <a:lvl2pPr marL="360363" indent="-314325">
              <a:spcBef>
                <a:spcPts val="300"/>
              </a:spcBef>
              <a:spcAft>
                <a:spcPts val="300"/>
              </a:spcAft>
              <a:tabLst/>
              <a:defRPr sz="2000"/>
            </a:lvl2pPr>
            <a:lvl3pPr marL="666750" indent="-306388">
              <a:spcBef>
                <a:spcPts val="300"/>
              </a:spcBef>
              <a:spcAft>
                <a:spcPts val="300"/>
              </a:spcAft>
              <a:tabLst/>
              <a:defRPr sz="16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375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gular - Content Befor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A76CF-9A11-6645-A2EE-95DF53663922}"/>
              </a:ext>
            </a:extLst>
          </p:cNvPr>
          <p:cNvSpPr/>
          <p:nvPr userDrawn="1"/>
        </p:nvSpPr>
        <p:spPr>
          <a:xfrm>
            <a:off x="102141" y="97277"/>
            <a:ext cx="8939719" cy="4465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234" y="4685072"/>
            <a:ext cx="4945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2CD4AE40-5042-6643-9308-B4BE4B64C1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45A5C7D-2435-664A-9604-8CA77E26E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234" y="311285"/>
            <a:ext cx="4178642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Insert Slide Title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FD92-DFAD-954F-BD43-0321C1D7A8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4489" y="1035050"/>
            <a:ext cx="4179386" cy="3294063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tabLst/>
              <a:defRPr sz="2500" b="1"/>
            </a:lvl1pPr>
            <a:lvl2pPr marL="360363" indent="-314325">
              <a:spcBef>
                <a:spcPts val="300"/>
              </a:spcBef>
              <a:spcAft>
                <a:spcPts val="300"/>
              </a:spcAft>
              <a:tabLst/>
              <a:defRPr sz="2000"/>
            </a:lvl2pPr>
            <a:lvl3pPr marL="666750" indent="-306388">
              <a:spcBef>
                <a:spcPts val="300"/>
              </a:spcBef>
              <a:spcAft>
                <a:spcPts val="300"/>
              </a:spcAft>
              <a:tabLst/>
              <a:defRPr sz="16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F06A19F-B80C-8642-B3FC-32934559391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68838" y="311285"/>
            <a:ext cx="4246562" cy="401782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 bwMode="auto">
          <a:xfrm>
            <a:off x="344488" y="4695509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</a:rPr>
              <a:t>© HR à la carte</a:t>
            </a:r>
            <a:endParaRPr lang="en-CA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8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A76CF-9A11-6645-A2EE-95DF53663922}"/>
              </a:ext>
            </a:extLst>
          </p:cNvPr>
          <p:cNvSpPr/>
          <p:nvPr userDrawn="1"/>
        </p:nvSpPr>
        <p:spPr>
          <a:xfrm>
            <a:off x="102141" y="97277"/>
            <a:ext cx="8939719" cy="4465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234" y="4685072"/>
            <a:ext cx="4945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2CD4AE40-5042-6643-9308-B4BE4B64C1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45A5C7D-2435-664A-9604-8CA77E26E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19265" y="311285"/>
            <a:ext cx="6298163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Insert Slide Title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FD92-DFAD-954F-BD43-0321C1D7A8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4488" y="1133988"/>
            <a:ext cx="8472487" cy="3195125"/>
          </a:xfrm>
        </p:spPr>
        <p:txBody>
          <a:bodyPr/>
          <a:lstStyle>
            <a:lvl1pPr marL="314325" indent="-3873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2500" b="0"/>
            </a:lvl1pPr>
            <a:lvl2pPr>
              <a:spcBef>
                <a:spcPts val="300"/>
              </a:spcBef>
              <a:spcAft>
                <a:spcPts val="300"/>
              </a:spcAft>
              <a:defRPr sz="2000"/>
            </a:lvl2pPr>
            <a:lvl3pPr>
              <a:spcBef>
                <a:spcPts val="300"/>
              </a:spcBef>
              <a:spcAft>
                <a:spcPts val="300"/>
              </a:spcAft>
              <a:defRPr sz="16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5AD112E6-D486-354A-AF0E-98648646B8EA}"/>
              </a:ext>
            </a:extLst>
          </p:cNvPr>
          <p:cNvSpPr/>
          <p:nvPr userDrawn="1"/>
        </p:nvSpPr>
        <p:spPr>
          <a:xfrm>
            <a:off x="0" y="277335"/>
            <a:ext cx="2281867" cy="661307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4A821-03D8-7D4D-826D-47B16CD1833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58944" y="447481"/>
            <a:ext cx="1744663" cy="355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224122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A76CF-9A11-6645-A2EE-95DF53663922}"/>
              </a:ext>
            </a:extLst>
          </p:cNvPr>
          <p:cNvSpPr/>
          <p:nvPr userDrawn="1"/>
        </p:nvSpPr>
        <p:spPr>
          <a:xfrm>
            <a:off x="102141" y="97277"/>
            <a:ext cx="8939719" cy="4465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234" y="4685072"/>
            <a:ext cx="4945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2CD4AE40-5042-6643-9308-B4BE4B64C1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45A5C7D-2435-664A-9604-8CA77E26E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19265" y="311285"/>
            <a:ext cx="6298163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Insert Slide Title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FD92-DFAD-954F-BD43-0321C1D7A8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4488" y="1133988"/>
            <a:ext cx="8472487" cy="3195125"/>
          </a:xfrm>
        </p:spPr>
        <p:txBody>
          <a:bodyPr/>
          <a:lstStyle>
            <a:lvl1pPr marL="314325" indent="-3873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2500" b="0"/>
            </a:lvl1pPr>
            <a:lvl2pPr>
              <a:spcBef>
                <a:spcPts val="300"/>
              </a:spcBef>
              <a:spcAft>
                <a:spcPts val="300"/>
              </a:spcAft>
              <a:defRPr sz="2000"/>
            </a:lvl2pPr>
            <a:lvl3pPr>
              <a:spcBef>
                <a:spcPts val="300"/>
              </a:spcBef>
              <a:spcAft>
                <a:spcPts val="300"/>
              </a:spcAft>
              <a:defRPr sz="16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5AD112E6-D486-354A-AF0E-98648646B8EA}"/>
              </a:ext>
            </a:extLst>
          </p:cNvPr>
          <p:cNvSpPr/>
          <p:nvPr userDrawn="1"/>
        </p:nvSpPr>
        <p:spPr>
          <a:xfrm>
            <a:off x="0" y="277335"/>
            <a:ext cx="2281867" cy="661307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4A821-03D8-7D4D-826D-47B16CD1833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58944" y="447481"/>
            <a:ext cx="1744663" cy="355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298629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Topic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02141" y="97277"/>
            <a:ext cx="8939719" cy="491580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1682364"/>
            <a:ext cx="8229600" cy="1778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2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Topic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02141" y="97277"/>
            <a:ext cx="8939719" cy="4915808"/>
          </a:xfrm>
          <a:prstGeom prst="rect">
            <a:avLst/>
          </a:prstGeom>
          <a:solidFill>
            <a:srgbClr val="7FD3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1682364"/>
            <a:ext cx="8229600" cy="1778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23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67594A6-A270-6347-9A6A-A6145380818B}"/>
              </a:ext>
            </a:extLst>
          </p:cNvPr>
          <p:cNvSpPr/>
          <p:nvPr userDrawn="1"/>
        </p:nvSpPr>
        <p:spPr>
          <a:xfrm>
            <a:off x="102141" y="113846"/>
            <a:ext cx="8939719" cy="4915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2141" y="1003501"/>
            <a:ext cx="8939719" cy="2286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B98244-BBC4-814D-8F55-F007CD5B642D}"/>
              </a:ext>
            </a:extLst>
          </p:cNvPr>
          <p:cNvSpPr txBox="1"/>
          <p:nvPr userDrawn="1"/>
        </p:nvSpPr>
        <p:spPr>
          <a:xfrm>
            <a:off x="1110343" y="1278292"/>
            <a:ext cx="69233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b="1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77568D-8B7B-954A-A61E-DCF66E89A14D}"/>
              </a:ext>
            </a:extLst>
          </p:cNvPr>
          <p:cNvSpPr txBox="1"/>
          <p:nvPr userDrawn="1"/>
        </p:nvSpPr>
        <p:spPr>
          <a:xfrm>
            <a:off x="1110343" y="2307356"/>
            <a:ext cx="69233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FOR QUESTIONS!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F2C005-C525-214E-A548-1298EDE903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43074" y="3457462"/>
            <a:ext cx="2657851" cy="140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738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with Partn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67594A6-A270-6347-9A6A-A6145380818B}"/>
              </a:ext>
            </a:extLst>
          </p:cNvPr>
          <p:cNvSpPr/>
          <p:nvPr userDrawn="1"/>
        </p:nvSpPr>
        <p:spPr>
          <a:xfrm>
            <a:off x="102141" y="113846"/>
            <a:ext cx="8939719" cy="4915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2141" y="1003501"/>
            <a:ext cx="8939719" cy="2286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B98244-BBC4-814D-8F55-F007CD5B642D}"/>
              </a:ext>
            </a:extLst>
          </p:cNvPr>
          <p:cNvSpPr txBox="1"/>
          <p:nvPr userDrawn="1"/>
        </p:nvSpPr>
        <p:spPr>
          <a:xfrm>
            <a:off x="1110343" y="1278292"/>
            <a:ext cx="69233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b="1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77568D-8B7B-954A-A61E-DCF66E89A14D}"/>
              </a:ext>
            </a:extLst>
          </p:cNvPr>
          <p:cNvSpPr txBox="1"/>
          <p:nvPr userDrawn="1"/>
        </p:nvSpPr>
        <p:spPr>
          <a:xfrm>
            <a:off x="1110343" y="2307356"/>
            <a:ext cx="69233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FOR QUESTIONS!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A571A63-CC39-0F40-9328-6DDCCE09D6F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527766" y="3594495"/>
            <a:ext cx="2109787" cy="11350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Insert other company logo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EDEE54-391F-8347-B2E7-5DDC73675A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733" y="3637202"/>
            <a:ext cx="2022036" cy="106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877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262" y="1126140"/>
            <a:ext cx="4133538" cy="32219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306" y="1126140"/>
            <a:ext cx="4152122" cy="32219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AE40-5042-6643-9308-B4BE4B64C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344488" y="4695509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</a:rPr>
              <a:t>© HR à la carte</a:t>
            </a:r>
            <a:endParaRPr lang="en-CA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72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5"/>
            <a:ext cx="4040188" cy="27075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5"/>
            <a:ext cx="4041775" cy="270757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AE40-5042-6643-9308-B4BE4B64C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2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- ACTA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67594A6-A270-6347-9A6A-A6145380818B}"/>
              </a:ext>
            </a:extLst>
          </p:cNvPr>
          <p:cNvSpPr/>
          <p:nvPr userDrawn="1"/>
        </p:nvSpPr>
        <p:spPr>
          <a:xfrm>
            <a:off x="102141" y="113846"/>
            <a:ext cx="8939719" cy="4915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2141" y="1003501"/>
            <a:ext cx="8939719" cy="2286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188E1A-60AE-FC4F-8352-EFDB4EF1B07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42950" y="2721328"/>
            <a:ext cx="7667625" cy="371828"/>
          </a:xfrm>
        </p:spPr>
        <p:txBody>
          <a:bodyPr/>
          <a:lstStyle>
            <a:lvl1pPr marL="0" indent="0" algn="ctr">
              <a:buNone/>
              <a:defRPr sz="1800" i="1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Presented by ACTA  |  Insert Date Here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F604BD3-B92A-B040-92D9-0B89F6347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778" y="1100743"/>
            <a:ext cx="8184444" cy="874723"/>
          </a:xfrm>
        </p:spPr>
        <p:txBody>
          <a:bodyPr anchor="b">
            <a:noAutofit/>
          </a:bodyPr>
          <a:lstStyle>
            <a:lvl1pPr algn="ctr">
              <a:defRPr sz="4500">
                <a:solidFill>
                  <a:srgbClr val="FFFFF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D05C8BA-3FBD-A74B-8A0C-389D2DBAC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778" y="1939292"/>
            <a:ext cx="8184444" cy="532970"/>
          </a:xfrm>
        </p:spPr>
        <p:txBody>
          <a:bodyPr anchor="t">
            <a:noAutofit/>
          </a:bodyPr>
          <a:lstStyle>
            <a:lvl1pPr marL="0" indent="0" algn="ctr">
              <a:buNone/>
              <a:defRPr sz="3200" b="1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DE719EE-F0E0-5547-976E-2FA84A0E50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7711" y="3533676"/>
            <a:ext cx="2308578" cy="121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815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AE40-5042-6643-9308-B4BE4B64C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109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AE40-5042-6643-9308-B4BE4B64C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3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AE40-5042-6643-9308-B4BE4B64C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04950" y="793750"/>
            <a:ext cx="2159000" cy="2216150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Speaker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1504950" y="3314700"/>
            <a:ext cx="2489200" cy="908050"/>
          </a:xfrm>
        </p:spPr>
        <p:txBody>
          <a:bodyPr>
            <a:no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Insert name and company information</a:t>
            </a:r>
            <a:endParaRPr lang="en-CA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4946650" y="857250"/>
            <a:ext cx="2971800" cy="1555750"/>
          </a:xfr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4625375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B3F688-588F-124B-A0AD-3B374EB0E0B4}"/>
              </a:ext>
            </a:extLst>
          </p:cNvPr>
          <p:cNvSpPr/>
          <p:nvPr userDrawn="1"/>
        </p:nvSpPr>
        <p:spPr>
          <a:xfrm>
            <a:off x="102141" y="113846"/>
            <a:ext cx="8939719" cy="4915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AE40-5042-6643-9308-B4BE4B64C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311285"/>
            <a:ext cx="8229600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26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02141" y="97277"/>
            <a:ext cx="8939719" cy="491580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AE40-5042-6643-9308-B4BE4B64C1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311285"/>
            <a:ext cx="8229600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06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02141" y="97277"/>
            <a:ext cx="8939719" cy="4915808"/>
          </a:xfrm>
          <a:prstGeom prst="rect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162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00732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400733"/>
            <a:ext cx="5111750" cy="3861027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272272"/>
            <a:ext cx="3008313" cy="298948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AE40-5042-6643-9308-B4BE4B64C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531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509478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0251"/>
            <a:ext cx="5486400" cy="28849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34532"/>
            <a:ext cx="5486400" cy="3505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AE40-5042-6643-9308-B4BE4B64C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43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529DC-A65C-4F10-B53A-14B71F6B5C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4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- ACTA Webina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77227EF-2455-7E42-8646-F5D07FF3A410}"/>
              </a:ext>
            </a:extLst>
          </p:cNvPr>
          <p:cNvSpPr/>
          <p:nvPr userDrawn="1"/>
        </p:nvSpPr>
        <p:spPr>
          <a:xfrm>
            <a:off x="102141" y="113846"/>
            <a:ext cx="8939719" cy="4915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FC8CC1B-29BD-D944-8220-709763CF0C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7711" y="3533676"/>
            <a:ext cx="2308578" cy="121969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02141" y="1003501"/>
            <a:ext cx="8939719" cy="2286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323C306-B2BC-964C-973F-C19B2648E19B}"/>
              </a:ext>
            </a:extLst>
          </p:cNvPr>
          <p:cNvGrpSpPr/>
          <p:nvPr userDrawn="1"/>
        </p:nvGrpSpPr>
        <p:grpSpPr>
          <a:xfrm flipV="1">
            <a:off x="107576" y="388049"/>
            <a:ext cx="4328957" cy="563232"/>
            <a:chOff x="102140" y="4696054"/>
            <a:chExt cx="9430738" cy="4474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11CE65C-4AC3-2343-ACFE-ABE6228F3CAB}"/>
                </a:ext>
              </a:extLst>
            </p:cNvPr>
            <p:cNvSpPr/>
            <p:nvPr userDrawn="1"/>
          </p:nvSpPr>
          <p:spPr>
            <a:xfrm>
              <a:off x="102140" y="4696054"/>
              <a:ext cx="9041859" cy="4474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402A293E-36E7-464D-8A40-8613C07DB14A}"/>
                </a:ext>
              </a:extLst>
            </p:cNvPr>
            <p:cNvSpPr/>
            <p:nvPr userDrawn="1"/>
          </p:nvSpPr>
          <p:spPr>
            <a:xfrm>
              <a:off x="5749047" y="4696054"/>
              <a:ext cx="3783831" cy="447446"/>
            </a:xfrm>
            <a:prstGeom prst="parallelogram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6562B30-121B-694B-BE01-9D65CBD3D057}"/>
              </a:ext>
            </a:extLst>
          </p:cNvPr>
          <p:cNvSpPr txBox="1"/>
          <p:nvPr userDrawn="1"/>
        </p:nvSpPr>
        <p:spPr>
          <a:xfrm>
            <a:off x="349956" y="484414"/>
            <a:ext cx="2246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WEBINAR SERIES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5A2B3B2-947C-7F4C-8A72-654E4C46C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778" y="1100743"/>
            <a:ext cx="8184444" cy="874723"/>
          </a:xfrm>
        </p:spPr>
        <p:txBody>
          <a:bodyPr anchor="b">
            <a:noAutofit/>
          </a:bodyPr>
          <a:lstStyle>
            <a:lvl1pPr algn="ctr">
              <a:defRPr sz="4500">
                <a:solidFill>
                  <a:srgbClr val="FFFFF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CDF8750-03BB-2C46-B7E5-B0187B546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778" y="1939292"/>
            <a:ext cx="8184444" cy="532970"/>
          </a:xfrm>
        </p:spPr>
        <p:txBody>
          <a:bodyPr anchor="t">
            <a:noAutofit/>
          </a:bodyPr>
          <a:lstStyle>
            <a:lvl1pPr marL="0" indent="0" algn="ctr">
              <a:buNone/>
              <a:defRPr sz="3200" b="1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A6FA108D-4ED7-494D-9776-8560D2AF7FA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42950" y="2721328"/>
            <a:ext cx="7667625" cy="371828"/>
          </a:xfrm>
        </p:spPr>
        <p:txBody>
          <a:bodyPr/>
          <a:lstStyle>
            <a:lvl1pPr marL="0" indent="0" algn="ctr">
              <a:buNone/>
              <a:defRPr sz="1800" i="1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Presented by ACTA  |  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407527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- Co-Branded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9F95211-30F9-FF4C-B42B-A31737681784}"/>
              </a:ext>
            </a:extLst>
          </p:cNvPr>
          <p:cNvSpPr/>
          <p:nvPr userDrawn="1"/>
        </p:nvSpPr>
        <p:spPr>
          <a:xfrm>
            <a:off x="102141" y="113846"/>
            <a:ext cx="8939719" cy="49158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02141" y="1003501"/>
            <a:ext cx="8939719" cy="228600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323C306-B2BC-964C-973F-C19B2648E19B}"/>
              </a:ext>
            </a:extLst>
          </p:cNvPr>
          <p:cNvGrpSpPr/>
          <p:nvPr userDrawn="1"/>
        </p:nvGrpSpPr>
        <p:grpSpPr>
          <a:xfrm flipV="1">
            <a:off x="107576" y="388049"/>
            <a:ext cx="4328957" cy="563232"/>
            <a:chOff x="102140" y="4696054"/>
            <a:chExt cx="9430739" cy="4474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11CE65C-4AC3-2343-ACFE-ABE6228F3CAB}"/>
                </a:ext>
              </a:extLst>
            </p:cNvPr>
            <p:cNvSpPr/>
            <p:nvPr userDrawn="1"/>
          </p:nvSpPr>
          <p:spPr>
            <a:xfrm>
              <a:off x="102140" y="4696054"/>
              <a:ext cx="9041859" cy="4474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402A293E-36E7-464D-8A40-8613C07DB14A}"/>
                </a:ext>
              </a:extLst>
            </p:cNvPr>
            <p:cNvSpPr/>
            <p:nvPr userDrawn="1"/>
          </p:nvSpPr>
          <p:spPr>
            <a:xfrm>
              <a:off x="5749047" y="4696054"/>
              <a:ext cx="3783832" cy="447446"/>
            </a:xfrm>
            <a:prstGeom prst="parallelogram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6562B30-121B-694B-BE01-9D65CBD3D057}"/>
              </a:ext>
            </a:extLst>
          </p:cNvPr>
          <p:cNvSpPr txBox="1"/>
          <p:nvPr userDrawn="1"/>
        </p:nvSpPr>
        <p:spPr>
          <a:xfrm>
            <a:off x="349956" y="484414"/>
            <a:ext cx="2246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</a:rPr>
              <a:t>WEBINAR SERIES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5A2B3B2-947C-7F4C-8A72-654E4C46C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778" y="1100743"/>
            <a:ext cx="8184444" cy="874723"/>
          </a:xfrm>
        </p:spPr>
        <p:txBody>
          <a:bodyPr anchor="b">
            <a:noAutofit/>
          </a:bodyPr>
          <a:lstStyle>
            <a:lvl1pPr algn="ctr">
              <a:defRPr sz="4500">
                <a:solidFill>
                  <a:srgbClr val="FFFFF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CDF8750-03BB-2C46-B7E5-B0187B546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778" y="1939292"/>
            <a:ext cx="8184444" cy="532970"/>
          </a:xfrm>
        </p:spPr>
        <p:txBody>
          <a:bodyPr anchor="t">
            <a:noAutofit/>
          </a:bodyPr>
          <a:lstStyle>
            <a:lvl1pPr marL="0" indent="0" algn="ctr">
              <a:buNone/>
              <a:defRPr sz="3200" b="1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A6FA108D-4ED7-494D-9776-8560D2AF7FA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42950" y="2721328"/>
            <a:ext cx="7667625" cy="371828"/>
          </a:xfrm>
        </p:spPr>
        <p:txBody>
          <a:bodyPr>
            <a:normAutofit/>
          </a:bodyPr>
          <a:lstStyle>
            <a:lvl1pPr marL="0" indent="0" algn="ctr">
              <a:buNone/>
              <a:defRPr sz="1600" i="1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Presented by ACTA and Insert company name  |  Insert Date Here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3F2C005-C525-214E-A548-1298EDE903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43074" y="3457462"/>
            <a:ext cx="2657851" cy="140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82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-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02141" y="97277"/>
            <a:ext cx="8939719" cy="491580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773206" y="523439"/>
            <a:ext cx="7597588" cy="1372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58791B-BB10-394F-ADBB-829D2BA78BE8}"/>
              </a:ext>
            </a:extLst>
          </p:cNvPr>
          <p:cNvSpPr/>
          <p:nvPr userDrawn="1"/>
        </p:nvSpPr>
        <p:spPr>
          <a:xfrm>
            <a:off x="1639061" y="3098893"/>
            <a:ext cx="5868644" cy="113622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6ADFA86-B520-3247-8398-2D33CB1E8C8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28800" y="3240835"/>
            <a:ext cx="5526088" cy="8477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Edit Master text styles (The “What”)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C1CB869-D252-BE42-A8AD-7D518858DD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3113" y="1895475"/>
            <a:ext cx="7597775" cy="820738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 (The “Why”)</a:t>
            </a:r>
          </a:p>
        </p:txBody>
      </p:sp>
    </p:spTree>
    <p:extLst>
      <p:ext uri="{BB962C8B-B14F-4D97-AF65-F5344CB8AC3E}">
        <p14:creationId xmlns:p14="http://schemas.microsoft.com/office/powerpoint/2010/main" val="239702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2 -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02141" y="97277"/>
            <a:ext cx="8939719" cy="491580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773206" y="523439"/>
            <a:ext cx="7597588" cy="1372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58791B-BB10-394F-ADBB-829D2BA78BE8}"/>
              </a:ext>
            </a:extLst>
          </p:cNvPr>
          <p:cNvSpPr/>
          <p:nvPr userDrawn="1"/>
        </p:nvSpPr>
        <p:spPr>
          <a:xfrm>
            <a:off x="1639061" y="3098893"/>
            <a:ext cx="5868644" cy="113622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6ADFA86-B520-3247-8398-2D33CB1E8C8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28800" y="3240835"/>
            <a:ext cx="5526088" cy="8477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/>
              <a:t>Edit Master text styles (The “What”)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C1CB869-D252-BE42-A8AD-7D518858DD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3113" y="1895475"/>
            <a:ext cx="7597775" cy="820738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 (The “Why”)</a:t>
            </a:r>
          </a:p>
        </p:txBody>
      </p:sp>
    </p:spTree>
    <p:extLst>
      <p:ext uri="{BB962C8B-B14F-4D97-AF65-F5344CB8AC3E}">
        <p14:creationId xmlns:p14="http://schemas.microsoft.com/office/powerpoint/2010/main" val="10861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A76CF-9A11-6645-A2EE-95DF53663922}"/>
              </a:ext>
            </a:extLst>
          </p:cNvPr>
          <p:cNvSpPr/>
          <p:nvPr userDrawn="1"/>
        </p:nvSpPr>
        <p:spPr>
          <a:xfrm>
            <a:off x="102141" y="97277"/>
            <a:ext cx="8939719" cy="4465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234" y="4685072"/>
            <a:ext cx="4945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2CD4AE40-5042-6643-9308-B4BE4B64C1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45A5C7D-2435-664A-9604-8CA77E26E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233" y="311285"/>
            <a:ext cx="8472195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AGENDA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FD92-DFAD-954F-BD43-0321C1D7A8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4488" y="1035050"/>
            <a:ext cx="8472487" cy="3294063"/>
          </a:xfrm>
        </p:spPr>
        <p:txBody>
          <a:bodyPr/>
          <a:lstStyle>
            <a:lvl1pPr marL="360363" indent="-360363">
              <a:buFont typeface="+mj-lt"/>
              <a:buAutoNum type="arabicPeriod"/>
              <a:tabLst/>
              <a:defRPr sz="2500" b="1"/>
            </a:lvl1pPr>
            <a:lvl2pPr>
              <a:defRPr sz="2000"/>
            </a:lvl2pPr>
            <a:lvl3pPr>
              <a:defRPr sz="16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1715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A76CF-9A11-6645-A2EE-95DF53663922}"/>
              </a:ext>
            </a:extLst>
          </p:cNvPr>
          <p:cNvSpPr/>
          <p:nvPr userDrawn="1"/>
        </p:nvSpPr>
        <p:spPr>
          <a:xfrm>
            <a:off x="102141" y="97277"/>
            <a:ext cx="8939719" cy="4465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234" y="4685072"/>
            <a:ext cx="4945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2CD4AE40-5042-6643-9308-B4BE4B64C1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45A5C7D-2435-664A-9604-8CA77E26E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233" y="311285"/>
            <a:ext cx="8472195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AGENDA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FD92-DFAD-954F-BD43-0321C1D7A8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362270" y="1116218"/>
            <a:ext cx="7454706" cy="831072"/>
          </a:xfrm>
        </p:spPr>
        <p:txBody>
          <a:bodyPr/>
          <a:lstStyle>
            <a:lvl1pPr marL="0" indent="0">
              <a:buFont typeface="+mj-lt"/>
              <a:buNone/>
              <a:tabLst/>
              <a:defRPr sz="2500" b="1"/>
            </a:lvl1pPr>
            <a:lvl2pPr>
              <a:spcBef>
                <a:spcPts val="0"/>
              </a:spcBef>
              <a:defRPr sz="2000"/>
            </a:lvl2pPr>
            <a:lvl3pPr>
              <a:defRPr sz="16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3F1D629E-B531-8449-80AB-5B2FBB2AA732}"/>
              </a:ext>
            </a:extLst>
          </p:cNvPr>
          <p:cNvSpPr/>
          <p:nvPr userDrawn="1"/>
        </p:nvSpPr>
        <p:spPr>
          <a:xfrm>
            <a:off x="1" y="1116219"/>
            <a:ext cx="1166326" cy="525746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charset="0"/>
                <a:ea typeface="Century Gothic" charset="0"/>
                <a:cs typeface="Century Gothic" charset="0"/>
              </a:rPr>
              <a:t>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1488D20-9457-0B4A-B5A9-D718AFA4C70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62270" y="1954410"/>
            <a:ext cx="7454706" cy="831072"/>
          </a:xfrm>
        </p:spPr>
        <p:txBody>
          <a:bodyPr/>
          <a:lstStyle>
            <a:lvl1pPr marL="0" indent="0">
              <a:buFont typeface="+mj-lt"/>
              <a:buNone/>
              <a:tabLst/>
              <a:defRPr sz="2500" b="1"/>
            </a:lvl1pPr>
            <a:lvl2pPr>
              <a:spcBef>
                <a:spcPts val="0"/>
              </a:spcBef>
              <a:defRPr sz="2000"/>
            </a:lvl2pPr>
            <a:lvl3pPr>
              <a:defRPr sz="16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 bwMode="auto">
          <a:xfrm>
            <a:off x="344488" y="4695509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</a:rPr>
              <a:t>© HR à la carte</a:t>
            </a:r>
            <a:endParaRPr lang="en-CA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5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6A76CF-9A11-6645-A2EE-95DF53663922}"/>
              </a:ext>
            </a:extLst>
          </p:cNvPr>
          <p:cNvSpPr/>
          <p:nvPr userDrawn="1"/>
        </p:nvSpPr>
        <p:spPr>
          <a:xfrm>
            <a:off x="102141" y="97277"/>
            <a:ext cx="8939719" cy="4465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234" y="4685072"/>
            <a:ext cx="4945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2CD4AE40-5042-6643-9308-B4BE4B64C1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45A5C7D-2435-664A-9604-8CA77E26E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233" y="311285"/>
            <a:ext cx="8472195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Insert Slide Title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AFD92-DFAD-954F-BD43-0321C1D7A8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44488" y="1035050"/>
            <a:ext cx="8472487" cy="3294063"/>
          </a:xfrm>
        </p:spPr>
        <p:txBody>
          <a:bodyPr/>
          <a:lstStyle>
            <a:lvl1pPr marL="314325" indent="-3873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2500" b="0"/>
            </a:lvl1pPr>
            <a:lvl2pPr>
              <a:spcBef>
                <a:spcPts val="300"/>
              </a:spcBef>
              <a:spcAft>
                <a:spcPts val="300"/>
              </a:spcAft>
              <a:defRPr sz="2000"/>
            </a:lvl2pPr>
            <a:lvl3pPr>
              <a:spcBef>
                <a:spcPts val="300"/>
              </a:spcBef>
              <a:spcAft>
                <a:spcPts val="300"/>
              </a:spcAft>
              <a:defRPr sz="16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 bwMode="auto">
          <a:xfrm>
            <a:off x="344488" y="4695509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</a:rPr>
              <a:t>© HR à la carte</a:t>
            </a:r>
            <a:endParaRPr lang="en-CA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7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102140" y="4515878"/>
            <a:ext cx="9925264" cy="540078"/>
            <a:chOff x="102140" y="4782160"/>
            <a:chExt cx="9925264" cy="361340"/>
          </a:xfrm>
        </p:grpSpPr>
        <p:sp>
          <p:nvSpPr>
            <p:cNvPr id="7" name="Rectangle 6"/>
            <p:cNvSpPr/>
            <p:nvPr userDrawn="1"/>
          </p:nvSpPr>
          <p:spPr>
            <a:xfrm>
              <a:off x="102140" y="4826693"/>
              <a:ext cx="9041859" cy="31680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Parallelogram 7"/>
            <p:cNvSpPr/>
            <p:nvPr userDrawn="1"/>
          </p:nvSpPr>
          <p:spPr>
            <a:xfrm>
              <a:off x="7587626" y="4782160"/>
              <a:ext cx="2439778" cy="361340"/>
            </a:xfrm>
            <a:prstGeom prst="parallelogram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D8C4C8E3-159A-A84D-9B0C-9CFF1F9AD4CA}"/>
              </a:ext>
            </a:extLst>
          </p:cNvPr>
          <p:cNvSpPr/>
          <p:nvPr userDrawn="1"/>
        </p:nvSpPr>
        <p:spPr>
          <a:xfrm>
            <a:off x="102141" y="97277"/>
            <a:ext cx="8939719" cy="4465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233" y="311285"/>
            <a:ext cx="8472195" cy="59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233" y="1009029"/>
            <a:ext cx="8472195" cy="3441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5234" y="4685071"/>
            <a:ext cx="5131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2CD4AE40-5042-6643-9308-B4BE4B64C1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986" y="4582438"/>
            <a:ext cx="1112715" cy="53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0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6" r:id="rId3"/>
    <p:sldLayoutId id="2147483667" r:id="rId4"/>
    <p:sldLayoutId id="2147483668" r:id="rId5"/>
    <p:sldLayoutId id="2147483683" r:id="rId6"/>
    <p:sldLayoutId id="2147483650" r:id="rId7"/>
    <p:sldLayoutId id="2147483673" r:id="rId8"/>
    <p:sldLayoutId id="2147483669" r:id="rId9"/>
    <p:sldLayoutId id="2147483677" r:id="rId10"/>
    <p:sldLayoutId id="2147483679" r:id="rId11"/>
    <p:sldLayoutId id="2147483671" r:id="rId12"/>
    <p:sldLayoutId id="2147483672" r:id="rId13"/>
    <p:sldLayoutId id="2147483670" r:id="rId14"/>
    <p:sldLayoutId id="2147483662" r:id="rId15"/>
    <p:sldLayoutId id="2147483674" r:id="rId16"/>
    <p:sldLayoutId id="2147483675" r:id="rId17"/>
    <p:sldLayoutId id="2147483652" r:id="rId18"/>
    <p:sldLayoutId id="2147483653" r:id="rId19"/>
    <p:sldLayoutId id="2147483654" r:id="rId20"/>
    <p:sldLayoutId id="2147483655" r:id="rId21"/>
    <p:sldLayoutId id="2147483681" r:id="rId22"/>
    <p:sldLayoutId id="2147483661" r:id="rId23"/>
    <p:sldLayoutId id="2147483676" r:id="rId24"/>
    <p:sldLayoutId id="2147483678" r:id="rId25"/>
    <p:sldLayoutId id="2147483656" r:id="rId26"/>
    <p:sldLayoutId id="2147483657" r:id="rId27"/>
    <p:sldLayoutId id="2147483682" r:id="rId28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 charset="0"/>
        <a:buChar char="•"/>
        <a:defRPr sz="22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90000"/>
              <a:lumOff val="10000"/>
            </a:schemeClr>
          </a:solidFill>
          <a:latin typeface="Arial"/>
          <a:ea typeface="+mn-ea"/>
          <a:cs typeface="Aria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CA" dirty="0" smtClean="0"/>
              <a:t>Updated: February 5, 2021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79778" y="1100743"/>
            <a:ext cx="8184444" cy="1526220"/>
          </a:xfrm>
        </p:spPr>
        <p:txBody>
          <a:bodyPr/>
          <a:lstStyle/>
          <a:p>
            <a:r>
              <a:rPr lang="en-CA" sz="3200" dirty="0"/>
              <a:t>Latest travel restrictions mean industry needs enhanced aid NOW</a:t>
            </a:r>
          </a:p>
        </p:txBody>
      </p:sp>
    </p:spTree>
    <p:extLst>
      <p:ext uri="{BB962C8B-B14F-4D97-AF65-F5344CB8AC3E}">
        <p14:creationId xmlns:p14="http://schemas.microsoft.com/office/powerpoint/2010/main" val="371139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Canadian Travel </a:t>
            </a:r>
            <a:r>
              <a:rPr lang="en-US" dirty="0" smtClean="0"/>
              <a:t>Agency &amp; Travel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33" y="989913"/>
            <a:ext cx="8645204" cy="3442484"/>
          </a:xfrm>
        </p:spPr>
        <p:txBody>
          <a:bodyPr>
            <a:noAutofit/>
          </a:bodyPr>
          <a:lstStyle/>
          <a:p>
            <a:pPr lvl="1"/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A $30 Billion dollar industry in Canada</a:t>
            </a:r>
          </a:p>
          <a:p>
            <a:pPr lvl="1"/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14,000 Travel Agency Businesses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4,000 Storefront locations and 10,000 Self-Employed Independent Travel Agents (Home-Based Businesses)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March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2020 – December 2020 loss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of (10%) Storefront locations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24,000 Travel Agents and Independent Travel Agents 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Over 75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% of the workforce are Women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Tourism HR Canada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cites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decrease of (19%) of the workforce through 2020</a:t>
            </a:r>
          </a:p>
          <a:p>
            <a:pPr lvl="2"/>
            <a:endParaRPr lang="en-US" sz="1600" dirty="0"/>
          </a:p>
          <a:p>
            <a:pPr marL="914400" lvl="2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358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 and Impact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12" y="1095884"/>
            <a:ext cx="7746935" cy="3032564"/>
          </a:xfrm>
        </p:spPr>
        <p:txBody>
          <a:bodyPr>
            <a:normAutofit/>
          </a:bodyPr>
          <a:lstStyle/>
          <a:p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Extension of cruise ban in Canadian waters to Feb 2022</a:t>
            </a:r>
          </a:p>
          <a:p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Shut 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down of Caribbean and Mexico routes to April 30, </a:t>
            </a:r>
            <a:endParaRPr lang="en-CA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Pre-flight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PCR test and test upon arrival</a:t>
            </a:r>
          </a:p>
          <a:p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Mandatory hotel quarantine (3 days) while wait for results</a:t>
            </a:r>
          </a:p>
          <a:p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Overall mandatory 14-day quarantine even with a negative result</a:t>
            </a:r>
            <a:endParaRPr lang="en-CA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Prime Minister’s messages “its not the time to travel either internationally or even across the country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CA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utoShape 2" descr="Matthew Henl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4" descr="https://static.wixstatic.com/media/97231d_71e5c2e1997e4c3c896a55d440352e28~mv2.jpg/v1/crop/x_265,y_0,w_306,h_375/fill/w_276,h_338,al_c,q_80,usm_0.66_1.00_0.01/Matthew%20Henley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11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 and Impact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12" y="1095884"/>
            <a:ext cx="7746935" cy="3032564"/>
          </a:xfrm>
        </p:spPr>
        <p:txBody>
          <a:bodyPr>
            <a:normAutofit/>
          </a:bodyPr>
          <a:lstStyle/>
          <a:p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 the importance of protecting the health of Canadians</a:t>
            </a:r>
          </a:p>
          <a:p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However, new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advisories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measures have shut down travel agencies and travel agents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businesses and will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delay any meaningful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recovery</a:t>
            </a:r>
          </a:p>
          <a:p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bookings we had, have all cancelled and consumers are demanding refunds, which result in recalled commissions</a:t>
            </a:r>
          </a:p>
          <a:p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travel industry is doing our part in the fight against COVID-19, however the travel industry is collapsing and is in need of urgent, emergency aid </a:t>
            </a:r>
            <a:r>
              <a:rPr lang="en-CA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NOW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 widespread bankruptcies will occur, along with long-term damage to the infrastructure </a:t>
            </a:r>
            <a:endParaRPr lang="en-CA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utoShape 2" descr="Matthew Henl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4" descr="https://static.wixstatic.com/media/97231d_71e5c2e1997e4c3c896a55d440352e28~mv2.jpg/v1/crop/x_265,y_0,w_306,h_375/fill/w_276,h_338,al_c,q_80,usm_0.66_1.00_0.01/Matthew%20Henley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13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ask, our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12" y="986971"/>
            <a:ext cx="7746935" cy="3141477"/>
          </a:xfrm>
        </p:spPr>
        <p:txBody>
          <a:bodyPr>
            <a:noAutofit/>
          </a:bodyPr>
          <a:lstStyle/>
          <a:p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Canada Recovery Benefit (CRB)</a:t>
            </a:r>
          </a:p>
          <a:p>
            <a:pPr lvl="1"/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50% of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travel agents are 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self-employed, I am self-employed. Extend the CRB program to at least the end of September 2021. </a:t>
            </a:r>
          </a:p>
          <a:p>
            <a:pPr lvl="1"/>
            <a:endParaRPr lang="en-CA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Government Aid for Commission Recall</a:t>
            </a:r>
          </a:p>
          <a:p>
            <a:pPr lvl="1"/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Additional funds must be included in any airline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 tour operator aid package 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to protect travel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agent </a:t>
            </a:r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commissions, and</a:t>
            </a:r>
          </a:p>
          <a:p>
            <a:pPr lvl="1"/>
            <a:r>
              <a:rPr lang="en-CA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Fund </a:t>
            </a:r>
            <a:r>
              <a:rPr lang="en-CA" sz="1800" dirty="0">
                <a:latin typeface="Calibri" panose="020F0502020204030204" pitchFamily="34" charset="0"/>
                <a:cs typeface="Calibri" panose="020F0502020204030204" pitchFamily="34" charset="0"/>
              </a:rPr>
              <a:t>to cover past bookings that have been refunded and with this our commissions recalled.  </a:t>
            </a:r>
          </a:p>
        </p:txBody>
      </p:sp>
      <p:sp>
        <p:nvSpPr>
          <p:cNvPr id="4" name="AutoShape 2" descr="Matthew Henl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4" descr="https://static.wixstatic.com/media/97231d_71e5c2e1997e4c3c896a55d440352e28~mv2.jpg/v1/crop/x_265,y_0,w_306,h_375/fill/w_276,h_338,al_c,q_80,usm_0.66_1.00_0.01/Matthew%20Henley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088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ask, our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12" y="986971"/>
            <a:ext cx="7746935" cy="3141477"/>
          </a:xfrm>
        </p:spPr>
        <p:txBody>
          <a:bodyPr>
            <a:noAutofit/>
          </a:bodyPr>
          <a:lstStyle/>
          <a:p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Canada Emergency Rent Subsidy (CERS)</a:t>
            </a:r>
          </a:p>
          <a:p>
            <a:pPr lvl="2"/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Travel </a:t>
            </a:r>
            <a:r>
              <a:rPr lang="en-C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businesses need </a:t>
            </a:r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access to the maximum 90% subsidy. </a:t>
            </a:r>
          </a:p>
          <a:p>
            <a:pPr lvl="2"/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Both Federal and Provincial governments are declaring that Canadians should </a:t>
            </a:r>
            <a:r>
              <a:rPr lang="en-CA" sz="1600" b="1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 travel, this is akin to jurisdiction mandated closures.  Travel </a:t>
            </a:r>
            <a:r>
              <a:rPr lang="en-CA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businesses </a:t>
            </a:r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must be made eligible for  the  additional 25% top-up program  </a:t>
            </a:r>
          </a:p>
          <a:p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Canada Emergency Wage Subsidy (CEWS)</a:t>
            </a:r>
          </a:p>
          <a:p>
            <a:pPr lvl="2"/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CEWS increased to 85% for hardest hit businesses that include travel agencies until at least the end of summer 2021, with limited conditions</a:t>
            </a:r>
          </a:p>
          <a:p>
            <a:pPr lvl="2"/>
            <a:r>
              <a:rPr lang="en-CA" sz="1600" dirty="0">
                <a:latin typeface="Calibri" panose="020F0502020204030204" pitchFamily="34" charset="0"/>
                <a:cs typeface="Calibri" panose="020F0502020204030204" pitchFamily="34" charset="0"/>
              </a:rPr>
              <a:t>This program has been a lifeline to travel agencies, heightened travel restrictions make this vital.      </a:t>
            </a:r>
          </a:p>
        </p:txBody>
      </p:sp>
      <p:sp>
        <p:nvSpPr>
          <p:cNvPr id="4" name="AutoShape 2" descr="Matthew Henl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4" descr="https://static.wixstatic.com/media/97231d_71e5c2e1997e4c3c896a55d440352e28~mv2.jpg/v1/crop/x_265,y_0,w_306,h_375/fill/w_276,h_338,al_c,q_80,usm_0.66_1.00_0.01/Matthew%20Henley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610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ask, our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12" y="1458686"/>
            <a:ext cx="7746935" cy="2669762"/>
          </a:xfrm>
        </p:spPr>
        <p:txBody>
          <a:bodyPr>
            <a:noAutofit/>
          </a:bodyPr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require  the Government to work with the Travel and Tourism industry to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create a </a:t>
            </a: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 to re-start travel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a safe and measured way.  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need to be part of  the </a:t>
            </a:r>
            <a:r>
              <a:rPr lang="en-US" sz="180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planning,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 beholden to constant government changes, with travel advisories, quarantines and PCR testing that inhibit our recovery. 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We require immediate and focused discussions with government to ensure not only the safety of Canadians and </a:t>
            </a:r>
            <a:r>
              <a:rPr lang="en-US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travellers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but of our travel businesses. </a:t>
            </a:r>
            <a:endParaRPr lang="en-CA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CA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utoShape 2" descr="Matthew Henl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AutoShape 4" descr="https://static.wixstatic.com/media/97231d_71e5c2e1997e4c3c896a55d440352e28~mv2.jpg/v1/crop/x_265,y_0,w_306,h_375/fill/w_276,h_338,al_c,q_80,usm_0.66_1.00_0.01/Matthew%20Henley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05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778" y="1100743"/>
            <a:ext cx="8184444" cy="1504144"/>
          </a:xfrm>
        </p:spPr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510995341"/>
      </p:ext>
    </p:extLst>
  </p:cSld>
  <p:clrMapOvr>
    <a:masterClrMapping/>
  </p:clrMapOvr>
</p:sld>
</file>

<file path=ppt/theme/theme1.xml><?xml version="1.0" encoding="utf-8"?>
<a:theme xmlns:a="http://schemas.openxmlformats.org/drawingml/2006/main" name="Main Master">
  <a:themeElements>
    <a:clrScheme name="Custom 9">
      <a:dk1>
        <a:srgbClr val="0C0C0C"/>
      </a:dk1>
      <a:lt1>
        <a:srgbClr val="FFFFFF"/>
      </a:lt1>
      <a:dk2>
        <a:srgbClr val="0F5C68"/>
      </a:dk2>
      <a:lt2>
        <a:srgbClr val="DAEDF1"/>
      </a:lt2>
      <a:accent1>
        <a:srgbClr val="EC494A"/>
      </a:accent1>
      <a:accent2>
        <a:srgbClr val="1F8FCE"/>
      </a:accent2>
      <a:accent3>
        <a:srgbClr val="7FD3EE"/>
      </a:accent3>
      <a:accent4>
        <a:srgbClr val="0F5C68"/>
      </a:accent4>
      <a:accent5>
        <a:srgbClr val="4BACC6"/>
      </a:accent5>
      <a:accent6>
        <a:srgbClr val="8D8D8D"/>
      </a:accent6>
      <a:hlink>
        <a:srgbClr val="EC494A"/>
      </a:hlink>
      <a:folHlink>
        <a:srgbClr val="1DB1BC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83B61879E34A4F98BC33D4A373C829" ma:contentTypeVersion="2" ma:contentTypeDescription="Create a new document." ma:contentTypeScope="" ma:versionID="69a8446143fc5e6db704358df8498b35">
  <xsd:schema xmlns:xsd="http://www.w3.org/2001/XMLSchema" xmlns:xs="http://www.w3.org/2001/XMLSchema" xmlns:p="http://schemas.microsoft.com/office/2006/metadata/properties" xmlns:ns2="b2f4f25c-ad5e-47d8-bc0d-574a8092c92a" targetNamespace="http://schemas.microsoft.com/office/2006/metadata/properties" ma:root="true" ma:fieldsID="79f7e442d795546e52f287f1a6aacf74" ns2:_="">
    <xsd:import namespace="b2f4f25c-ad5e-47d8-bc0d-574a8092c9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f4f25c-ad5e-47d8-bc0d-574a8092c9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EABA62-34FA-4CAB-806F-A15E45DFC7E6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b2f4f25c-ad5e-47d8-bc0d-574a8092c92a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F73C7E9-486D-4827-A215-9BF50E8F67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f4f25c-ad5e-47d8-bc0d-574a8092c9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E60C6F-2CCC-46BB-B9FB-153DAF423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9265</TotalTime>
  <Words>583</Words>
  <Application>Microsoft Office PowerPoint</Application>
  <PresentationFormat>On-screen Show (16:9)</PresentationFormat>
  <Paragraphs>50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Century Gothic</vt:lpstr>
      <vt:lpstr>Main Master</vt:lpstr>
      <vt:lpstr>Latest travel restrictions mean industry needs enhanced aid NOW</vt:lpstr>
      <vt:lpstr>The Canadian Travel Agency &amp; Travel Agent</vt:lpstr>
      <vt:lpstr>Restrictions and Impact </vt:lpstr>
      <vt:lpstr>Restrictions and Impact </vt:lpstr>
      <vt:lpstr>My ask, our Need</vt:lpstr>
      <vt:lpstr>My ask, our Need</vt:lpstr>
      <vt:lpstr>My ask, our Need</vt:lpstr>
      <vt:lpstr>  THANK YOU!</vt:lpstr>
    </vt:vector>
  </TitlesOfParts>
  <Company>J2N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</dc:creator>
  <cp:lastModifiedBy>Heather Craig-Peddie</cp:lastModifiedBy>
  <cp:revision>292</cp:revision>
  <cp:lastPrinted>2021-02-04T22:42:13Z</cp:lastPrinted>
  <dcterms:created xsi:type="dcterms:W3CDTF">2018-02-04T21:18:20Z</dcterms:created>
  <dcterms:modified xsi:type="dcterms:W3CDTF">2021-02-05T14:13:46Z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0x0101000D83B61879E34A4F98BC33D4A373C829</vt:lpwstr>
  </property>
</Properties>
</file>